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92" r:id="rId5"/>
    <p:sldId id="293" r:id="rId6"/>
    <p:sldId id="295" r:id="rId7"/>
    <p:sldId id="276" r:id="rId8"/>
    <p:sldId id="296" r:id="rId9"/>
    <p:sldId id="297" r:id="rId10"/>
    <p:sldId id="298" r:id="rId11"/>
    <p:sldId id="300" r:id="rId12"/>
    <p:sldId id="301" r:id="rId13"/>
    <p:sldId id="303" r:id="rId14"/>
    <p:sldId id="304" r:id="rId15"/>
    <p:sldId id="28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4" autoAdjust="0"/>
    <p:restoredTop sz="95634"/>
  </p:normalViewPr>
  <p:slideViewPr>
    <p:cSldViewPr snapToGrid="0" showGuides="1">
      <p:cViewPr varScale="1">
        <p:scale>
          <a:sx n="54" d="100"/>
          <a:sy n="54" d="100"/>
        </p:scale>
        <p:origin x="51" y="965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68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PK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15" y="1962874"/>
            <a:ext cx="6279608" cy="2057441"/>
          </a:xfrm>
        </p:spPr>
        <p:txBody>
          <a:bodyPr/>
          <a:lstStyle/>
          <a:p>
            <a:r>
              <a:rPr lang="en-US" altLang="zh-CN" dirty="0"/>
              <a:t>Visual Inspection of Motorcycle Connecting Rods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Giuseppe</a:t>
            </a:r>
          </a:p>
          <a:p>
            <a:r>
              <a:rPr lang="en-US" dirty="0"/>
              <a:t>Murro</a:t>
            </a: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21015" r="21015"/>
          <a:stretch/>
        </p:blipFill>
        <p:spPr>
          <a:xfrm>
            <a:off x="6742558" y="813953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43192E84-91C8-F4E1-F07F-312DCBDA9990}"/>
              </a:ext>
            </a:extLst>
          </p:cNvPr>
          <p:cNvSpPr txBox="1">
            <a:spLocks/>
          </p:cNvSpPr>
          <p:nvPr/>
        </p:nvSpPr>
        <p:spPr>
          <a:xfrm>
            <a:off x="196952" y="6272972"/>
            <a:ext cx="7333098" cy="76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91277 - Project Work in Image Processing and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 – Complication resolution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7" name="Picture Placeholder 54">
            <a:extLst>
              <a:ext uri="{FF2B5EF4-FFF2-40B4-BE49-F238E27FC236}">
                <a16:creationId xmlns:a16="http://schemas.microsoft.com/office/drawing/2014/main" id="{182D3F54-FE0A-40E2-7B0F-5ABE561CBC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77" b="5477"/>
          <a:stretch/>
        </p:blipFill>
        <p:spPr>
          <a:xfrm>
            <a:off x="754452" y="3720662"/>
            <a:ext cx="2712642" cy="2408069"/>
          </a:xfrm>
          <a:prstGeom prst="hexagon">
            <a:avLst>
              <a:gd name="adj" fmla="val 28349"/>
              <a:gd name="vf" fmla="val 115470"/>
            </a:avLst>
          </a:prstGeom>
        </p:spPr>
      </p:pic>
      <p:pic>
        <p:nvPicPr>
          <p:cNvPr id="9" name="Picture Placeholder 51">
            <a:extLst>
              <a:ext uri="{FF2B5EF4-FFF2-40B4-BE49-F238E27FC236}">
                <a16:creationId xmlns:a16="http://schemas.microsoft.com/office/drawing/2014/main" id="{35C63E0E-BB8B-7665-1A38-ABE4C77FC9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" b="4920"/>
          <a:stretch/>
        </p:blipFill>
        <p:spPr>
          <a:xfrm>
            <a:off x="3144945" y="3001039"/>
            <a:ext cx="2712642" cy="2408069"/>
          </a:xfrm>
          <a:prstGeom prst="hexagon">
            <a:avLst>
              <a:gd name="adj" fmla="val 28349"/>
              <a:gd name="vf" fmla="val 115470"/>
            </a:avLst>
          </a:prstGeom>
        </p:spPr>
      </p:pic>
      <p:pic>
        <p:nvPicPr>
          <p:cNvPr id="10" name="Picture Placeholder 48">
            <a:extLst>
              <a:ext uri="{FF2B5EF4-FFF2-40B4-BE49-F238E27FC236}">
                <a16:creationId xmlns:a16="http://schemas.microsoft.com/office/drawing/2014/main" id="{8D44AD82-4545-0B2C-E0B7-D443EAA41D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476" b="5476"/>
          <a:stretch/>
        </p:blipFill>
        <p:spPr>
          <a:xfrm>
            <a:off x="5753055" y="3720662"/>
            <a:ext cx="2712642" cy="2408069"/>
          </a:xfrm>
          <a:prstGeom prst="hexagon">
            <a:avLst>
              <a:gd name="adj" fmla="val 28349"/>
              <a:gd name="vf" fmla="val 115470"/>
            </a:avLst>
          </a:prstGeom>
        </p:spPr>
      </p:pic>
      <p:pic>
        <p:nvPicPr>
          <p:cNvPr id="11" name="Picture Placeholder 45">
            <a:extLst>
              <a:ext uri="{FF2B5EF4-FFF2-40B4-BE49-F238E27FC236}">
                <a16:creationId xmlns:a16="http://schemas.microsoft.com/office/drawing/2014/main" id="{C57E8440-7D7B-A426-DA76-22FCF6259FD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308" b="5308"/>
          <a:stretch/>
        </p:blipFill>
        <p:spPr>
          <a:xfrm>
            <a:off x="8139982" y="2988757"/>
            <a:ext cx="2712642" cy="2408069"/>
          </a:xfrm>
          <a:prstGeom prst="hexagon">
            <a:avLst>
              <a:gd name="adj" fmla="val 28349"/>
              <a:gd name="vf" fmla="val 115470"/>
            </a:avLst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1C5D4-31FD-B879-A4A9-18439E1C7A64}"/>
              </a:ext>
            </a:extLst>
          </p:cNvPr>
          <p:cNvSpPr txBox="1"/>
          <p:nvPr/>
        </p:nvSpPr>
        <p:spPr>
          <a:xfrm>
            <a:off x="581709" y="1441509"/>
            <a:ext cx="1075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cs typeface="Segoe UI Light" panose="020B0502040204020203" pitchFamily="34" charset="0"/>
              </a:rPr>
              <a:t>Impulsive noise</a:t>
            </a:r>
            <a:r>
              <a:rPr lang="en-US" sz="1800" dirty="0">
                <a:solidFill>
                  <a:schemeClr val="bg1"/>
                </a:solidFill>
                <a:cs typeface="Segoe UI Light" panose="020B0502040204020203" pitchFamily="34" charset="0"/>
              </a:rPr>
              <a:t>: images are corrupted by the presence of scattered iron powder (salt and pepper noise) 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8E7DA3-0E25-77F2-D82C-6C04C6FFF70F}"/>
              </a:ext>
            </a:extLst>
          </p:cNvPr>
          <p:cNvSpPr txBox="1"/>
          <p:nvPr/>
        </p:nvSpPr>
        <p:spPr>
          <a:xfrm>
            <a:off x="581709" y="2259875"/>
            <a:ext cx="5059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 dirty="0">
                <a:solidFill>
                  <a:schemeClr val="bg1"/>
                </a:solidFill>
              </a:rPr>
              <a:t>Denoising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→ </a:t>
            </a:r>
            <a:r>
              <a:rPr lang="it-IT" dirty="0">
                <a:solidFill>
                  <a:schemeClr val="bg1"/>
                </a:solidFill>
              </a:rPr>
              <a:t>Median filter with a kernel size of 3 is applied to the image before the Gaussian filter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DCB943-DC87-816F-C785-91FE8C435E3F}"/>
              </a:ext>
            </a:extLst>
          </p:cNvPr>
          <p:cNvSpPr txBox="1"/>
          <p:nvPr/>
        </p:nvSpPr>
        <p:spPr>
          <a:xfrm>
            <a:off x="5918291" y="1982876"/>
            <a:ext cx="53540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 dirty="0">
                <a:solidFill>
                  <a:schemeClr val="bg1"/>
                </a:solidFill>
              </a:rPr>
              <a:t>Filtered connected components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→ All the blobs with an area smaller than the minimum area (empirically set to 100) are discarded.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9650D4-10AA-A471-75B3-1E47CA84A246}"/>
              </a:ext>
            </a:extLst>
          </p:cNvPr>
          <p:cNvSpPr txBox="1"/>
          <p:nvPr/>
        </p:nvSpPr>
        <p:spPr>
          <a:xfrm>
            <a:off x="967361" y="6169657"/>
            <a:ext cx="2398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Original – </a:t>
            </a:r>
            <a:r>
              <a:rPr lang="en-US" b="1" i="1" dirty="0">
                <a:solidFill>
                  <a:schemeClr val="bg1"/>
                </a:solidFill>
              </a:rPr>
              <a:t>Tesi92.bmp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3F779A-641E-4346-AA3D-243C912DE208}"/>
              </a:ext>
            </a:extLst>
          </p:cNvPr>
          <p:cNvSpPr txBox="1"/>
          <p:nvPr/>
        </p:nvSpPr>
        <p:spPr>
          <a:xfrm>
            <a:off x="3284569" y="5464526"/>
            <a:ext cx="250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Denoised – </a:t>
            </a:r>
            <a:r>
              <a:rPr lang="en-US" b="1" i="1" dirty="0">
                <a:solidFill>
                  <a:schemeClr val="bg1"/>
                </a:solidFill>
              </a:rPr>
              <a:t>Tesi92.bmp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4B559-FA57-5D64-8CBB-30033882B861}"/>
              </a:ext>
            </a:extLst>
          </p:cNvPr>
          <p:cNvSpPr txBox="1"/>
          <p:nvPr/>
        </p:nvSpPr>
        <p:spPr>
          <a:xfrm>
            <a:off x="6087718" y="6203067"/>
            <a:ext cx="250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Binary – </a:t>
            </a:r>
            <a:r>
              <a:rPr lang="en-US" b="1" i="1" dirty="0">
                <a:solidFill>
                  <a:schemeClr val="bg1"/>
                </a:solidFill>
              </a:rPr>
              <a:t>Tesi92.bmp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35BA4-EA62-BB79-0C46-FA44E1EA4EF6}"/>
              </a:ext>
            </a:extLst>
          </p:cNvPr>
          <p:cNvSpPr txBox="1"/>
          <p:nvPr/>
        </p:nvSpPr>
        <p:spPr>
          <a:xfrm>
            <a:off x="8782798" y="5510692"/>
            <a:ext cx="1427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Blobs –</a:t>
            </a:r>
          </a:p>
          <a:p>
            <a:r>
              <a:rPr lang="en-US" b="1" i="1" dirty="0">
                <a:solidFill>
                  <a:schemeClr val="bg1"/>
                </a:solidFill>
              </a:rPr>
              <a:t>Tesi92.bmp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972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82" y="658501"/>
            <a:ext cx="7492720" cy="1325563"/>
          </a:xfrm>
        </p:spPr>
        <p:txBody>
          <a:bodyPr/>
          <a:lstStyle/>
          <a:p>
            <a:r>
              <a:rPr lang="en-US" altLang="zh-CN" dirty="0"/>
              <a:t>Task 2 - Results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70682" y="1345492"/>
            <a:ext cx="7492720" cy="2007158"/>
          </a:xfrm>
        </p:spPr>
        <p:txBody>
          <a:bodyPr/>
          <a:lstStyle/>
          <a:p>
            <a:r>
              <a:rPr lang="en-US" altLang="zh-CN" sz="1800" dirty="0"/>
              <a:t>A visual check of the results confirms that the inspection is correct.</a:t>
            </a:r>
            <a:endParaRPr lang="en-US" sz="1800" dirty="0"/>
          </a:p>
        </p:txBody>
      </p:sp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965C5ABF-DCA7-6790-2E26-EE57DCD64900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Picture Placeholder 37">
            <a:extLst>
              <a:ext uri="{FF2B5EF4-FFF2-40B4-BE49-F238E27FC236}">
                <a16:creationId xmlns:a16="http://schemas.microsoft.com/office/drawing/2014/main" id="{1C21775D-53AC-A07F-68E5-D34D284FBC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8164" y="1953532"/>
            <a:ext cx="4248873" cy="457068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4"/>
          <a:srcRect/>
          <a:stretch/>
        </p:blipFill>
        <p:spPr>
          <a:xfrm>
            <a:off x="7535226" y="1344597"/>
            <a:ext cx="4248873" cy="4321504"/>
          </a:xfrm>
        </p:spPr>
      </p:pic>
    </p:spTree>
    <p:extLst>
      <p:ext uri="{BB962C8B-B14F-4D97-AF65-F5344CB8AC3E}">
        <p14:creationId xmlns:p14="http://schemas.microsoft.com/office/powerpoint/2010/main" val="201362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19304"/>
            <a:ext cx="5055698" cy="1325563"/>
          </a:xfrm>
        </p:spPr>
        <p:txBody>
          <a:bodyPr/>
          <a:lstStyle/>
          <a:p>
            <a:r>
              <a:rPr lang="en-US" dirty="0"/>
              <a:t>Thanks for the attention</a:t>
            </a:r>
          </a:p>
        </p:txBody>
      </p: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2"/>
          <a:srcRect/>
          <a:stretch/>
        </p:blipFill>
        <p:spPr>
          <a:xfrm>
            <a:off x="451238" y="2493385"/>
            <a:ext cx="1369679" cy="1289394"/>
          </a:xfrm>
        </p:spPr>
      </p:pic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/>
          <a:stretch/>
        </p:blipFill>
        <p:spPr>
          <a:xfrm>
            <a:off x="2754948" y="2493385"/>
            <a:ext cx="1465840" cy="1289394"/>
          </a:xfrm>
        </p:spPr>
      </p:pic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4"/>
          <a:srcRect/>
          <a:stretch/>
        </p:blipFill>
        <p:spPr>
          <a:xfrm>
            <a:off x="3955463" y="3194928"/>
            <a:ext cx="1465839" cy="1289394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3093990"/>
            <a:ext cx="3733800" cy="1879791"/>
          </a:xfrm>
        </p:spPr>
        <p:txBody>
          <a:bodyPr/>
          <a:lstStyle/>
          <a:p>
            <a:r>
              <a:rPr lang="en-US" dirty="0"/>
              <a:t>Giuseppe Murro</a:t>
            </a:r>
          </a:p>
          <a:p>
            <a:pPr lvl="0"/>
            <a:r>
              <a:rPr lang="en-US" dirty="0"/>
              <a:t>giuseppe.murro@studio.unibo.it</a:t>
            </a:r>
          </a:p>
          <a:p>
            <a:pPr lvl="0"/>
            <a:r>
              <a:rPr lang="en-US" dirty="0"/>
              <a:t>Student no. 997317</a:t>
            </a:r>
          </a:p>
          <a:p>
            <a:endParaRPr lang="en-US" dirty="0"/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/>
          <a:stretch/>
        </p:blipFill>
        <p:spPr>
          <a:xfrm>
            <a:off x="5157769" y="5238680"/>
            <a:ext cx="1453126" cy="1289394"/>
          </a:xfrm>
        </p:spPr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146967"/>
            <a:ext cx="6599429" cy="1325563"/>
          </a:xfrm>
        </p:spPr>
        <p:txBody>
          <a:bodyPr/>
          <a:lstStyle/>
          <a:p>
            <a:r>
              <a:rPr lang="en-US" dirty="0"/>
              <a:t>Project Goal</a:t>
            </a:r>
          </a:p>
        </p:txBody>
      </p:sp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/>
          <a:stretch/>
        </p:blipFill>
        <p:spPr>
          <a:xfrm>
            <a:off x="1788170" y="2428963"/>
            <a:ext cx="1886360" cy="187899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 Placeholder 42">
                <a:extLst>
                  <a:ext uri="{FF2B5EF4-FFF2-40B4-BE49-F238E27FC236}">
                    <a16:creationId xmlns:a16="http://schemas.microsoft.com/office/drawing/2014/main" id="{520E98B6-7B33-8FD4-A662-31DD4B85E22E}"/>
                  </a:ext>
                </a:extLst>
              </p:cNvPr>
              <p:cNvSpPr>
                <a:spLocks noGrp="1"/>
              </p:cNvSpPr>
              <p:nvPr>
                <p:ph type="body" sz="quarter" idx="28"/>
              </p:nvPr>
            </p:nvSpPr>
            <p:spPr>
              <a:xfrm>
                <a:off x="4550703" y="3005847"/>
                <a:ext cx="7102057" cy="2646091"/>
              </a:xfrm>
            </p:spPr>
            <p:txBody>
              <a:bodyPr/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/>
                  <a:t>The project work goal is to develop a software system aimed at visual inspection of motorcycle connecting rods, calculating some useful information such as: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Type of the rod (A or B);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Position and orientation modulo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Length </a:t>
                </a:r>
                <a14:m>
                  <m:oMath xmlns:m="http://schemas.openxmlformats.org/officeDocument/2006/math">
                    <m:r>
                      <a:rPr lang="it-IT" sz="200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, width </a:t>
                </a:r>
                <a14:m>
                  <m:oMath xmlns:m="http://schemas.openxmlformats.org/officeDocument/2006/math">
                    <m:r>
                      <a:rPr lang="it-IT" sz="200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and barycentric 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00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/>
                  <a:t>;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Position of the </a:t>
                </a:r>
                <a:r>
                  <a:rPr lang="en-US" sz="2000" dirty="0" err="1"/>
                  <a:t>centre</a:t>
                </a:r>
                <a:r>
                  <a:rPr lang="en-US" sz="2000" dirty="0"/>
                  <a:t> and diameter size of each hole.</a:t>
                </a:r>
              </a:p>
            </p:txBody>
          </p:sp>
        </mc:Choice>
        <mc:Fallback xmlns="">
          <p:sp>
            <p:nvSpPr>
              <p:cNvPr id="43" name="Text Placeholder 42">
                <a:extLst>
                  <a:ext uri="{FF2B5EF4-FFF2-40B4-BE49-F238E27FC236}">
                    <a16:creationId xmlns:a16="http://schemas.microsoft.com/office/drawing/2014/main" id="{520E98B6-7B33-8FD4-A662-31DD4B85E2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8"/>
              </p:nvPr>
            </p:nvSpPr>
            <p:spPr>
              <a:xfrm>
                <a:off x="4550703" y="3005847"/>
                <a:ext cx="7102057" cy="2646091"/>
              </a:xfrm>
              <a:blipFill>
                <a:blip r:embed="rId3"/>
                <a:stretch>
                  <a:fillRect l="-944" t="-1152" r="-12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10" y="470622"/>
            <a:ext cx="3994173" cy="227758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71464" y="1188729"/>
            <a:ext cx="5162709" cy="420683"/>
          </a:xfrm>
        </p:spPr>
        <p:txBody>
          <a:bodyPr/>
          <a:lstStyle/>
          <a:p>
            <a:r>
              <a:rPr lang="en-US" sz="2800" dirty="0"/>
              <a:t>Task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71609" y="1704996"/>
            <a:ext cx="6381153" cy="1506166"/>
          </a:xfrm>
        </p:spPr>
        <p:txBody>
          <a:bodyPr/>
          <a:lstStyle/>
          <a:p>
            <a:r>
              <a:rPr lang="en-US" sz="1800" dirty="0"/>
              <a:t>Images of connecting rods have been taken by the backlighting technique so to render rods easily distinguishable (i.e. much darker) from background.</a:t>
            </a:r>
          </a:p>
          <a:p>
            <a:r>
              <a:rPr lang="en-US" sz="1800" dirty="0"/>
              <a:t>Six images are provided, where the connecting rods appear well separated and do not contain any distracting elements.</a:t>
            </a:r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55AB7753-4245-72E4-BEDB-33038672BA35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4" name="Picture Placeholder 54">
            <a:extLst>
              <a:ext uri="{FF2B5EF4-FFF2-40B4-BE49-F238E27FC236}">
                <a16:creationId xmlns:a16="http://schemas.microsoft.com/office/drawing/2014/main" id="{468D24A7-149D-9660-59F7-6FF11F6E5C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40" b="5440"/>
          <a:stretch/>
        </p:blipFill>
        <p:spPr>
          <a:xfrm>
            <a:off x="3274676" y="1651256"/>
            <a:ext cx="1817739" cy="1613645"/>
          </a:xfrm>
          <a:prstGeom prst="hexagon">
            <a:avLst>
              <a:gd name="adj" fmla="val 28349"/>
              <a:gd name="vf" fmla="val 115470"/>
            </a:avLst>
          </a:prstGeom>
        </p:spPr>
      </p:pic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D6911696-3C47-A7C2-B107-FC85C2127D64}"/>
              </a:ext>
            </a:extLst>
          </p:cNvPr>
          <p:cNvSpPr txBox="1">
            <a:spLocks/>
          </p:cNvSpPr>
          <p:nvPr/>
        </p:nvSpPr>
        <p:spPr>
          <a:xfrm>
            <a:off x="3634474" y="3895153"/>
            <a:ext cx="4993116" cy="4206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Task 2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E6115D5B-9356-9CD9-3339-E65D69D50358}"/>
              </a:ext>
            </a:extLst>
          </p:cNvPr>
          <p:cNvSpPr txBox="1">
            <a:spLocks/>
          </p:cNvSpPr>
          <p:nvPr/>
        </p:nvSpPr>
        <p:spPr>
          <a:xfrm>
            <a:off x="3634619" y="4411420"/>
            <a:ext cx="6171534" cy="1506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While still meeting the requirement of the First Task, the system is modified in order to deal with one or more changes in the characteristics of the working images.</a:t>
            </a:r>
          </a:p>
          <a:p>
            <a:r>
              <a:rPr lang="en-US" sz="1800" dirty="0"/>
              <a:t>The third set of images has been chosen for the extension, those in which inspection area may be dirty due to the presence of scattered iron powder</a:t>
            </a:r>
          </a:p>
        </p:txBody>
      </p:sp>
      <p:pic>
        <p:nvPicPr>
          <p:cNvPr id="27" name="Picture Placeholder 54">
            <a:extLst>
              <a:ext uri="{FF2B5EF4-FFF2-40B4-BE49-F238E27FC236}">
                <a16:creationId xmlns:a16="http://schemas.microsoft.com/office/drawing/2014/main" id="{150886FA-EC76-04F0-335B-0280F2721B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40" b="5440"/>
          <a:stretch/>
        </p:blipFill>
        <p:spPr>
          <a:xfrm>
            <a:off x="9806153" y="4357680"/>
            <a:ext cx="1817739" cy="1613645"/>
          </a:xfrm>
          <a:prstGeom prst="hexagon">
            <a:avLst>
              <a:gd name="adj" fmla="val 28349"/>
              <a:gd name="vf" fmla="val 115470"/>
            </a:avLst>
          </a:prstGeom>
        </p:spPr>
      </p:pic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/>
          <a:lstStyle/>
          <a:p>
            <a:r>
              <a:rPr lang="en-US" altLang="zh-CN" dirty="0"/>
              <a:t>1. Histogram analysis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The first step is to </a:t>
            </a:r>
            <a:r>
              <a:rPr lang="en-US" sz="1800" dirty="0" err="1"/>
              <a:t>analyse</a:t>
            </a:r>
            <a:r>
              <a:rPr lang="en-US" sz="1800" dirty="0"/>
              <a:t> the histogram of the images. </a:t>
            </a:r>
          </a:p>
          <a:p>
            <a:r>
              <a:rPr lang="en-US" sz="1800" dirty="0"/>
              <a:t>The images are clearly bimodal, even if the peak of the second mode, corresponding to the background, is not very sharp due to light conditions</a:t>
            </a:r>
          </a:p>
          <a:p>
            <a:endParaRPr lang="en-US" sz="18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7" name="Picture Placeholder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AF4DB6D-005D-11F7-DC57-594D572ADCE3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12639" r="12639"/>
          <a:stretch>
            <a:fillRect/>
          </a:stretch>
        </p:blipFill>
        <p:spPr>
          <a:xfrm>
            <a:off x="5745001" y="0"/>
            <a:ext cx="6446999" cy="6858000"/>
          </a:xfr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/>
          <a:lstStyle/>
          <a:p>
            <a:r>
              <a:rPr lang="en-US" altLang="zh-CN" dirty="0"/>
              <a:t>2. Denoising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The denoising process is performed using a Gaussian Filter with a kernel size of 3x3.</a:t>
            </a:r>
          </a:p>
          <a:p>
            <a:r>
              <a:rPr lang="en-US" sz="1800" dirty="0"/>
              <a:t>The smoothing process improved the histograms and allows for a more correct binarization.</a:t>
            </a:r>
          </a:p>
          <a:p>
            <a:endParaRPr lang="en-US" sz="18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AF4DB6D-005D-11F7-DC57-594D572ADCE3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t="773" b="773"/>
          <a:stretch/>
        </p:blipFill>
        <p:spPr>
          <a:xfrm>
            <a:off x="5745001" y="0"/>
            <a:ext cx="6446999" cy="6858000"/>
          </a:xfrm>
        </p:spPr>
      </p:pic>
    </p:spTree>
    <p:extLst>
      <p:ext uri="{BB962C8B-B14F-4D97-AF65-F5344CB8AC3E}">
        <p14:creationId xmlns:p14="http://schemas.microsoft.com/office/powerpoint/2010/main" val="1368373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/>
          <a:lstStyle/>
          <a:p>
            <a:r>
              <a:rPr lang="en-US" altLang="zh-CN" dirty="0"/>
              <a:t>3. Segmentation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800" dirty="0"/>
              <a:t>Since the images are bimodal, it is possible to perform a binary segmentation.</a:t>
            </a:r>
          </a:p>
          <a:p>
            <a:r>
              <a:rPr lang="en-US" sz="1800" dirty="0"/>
              <a:t>The binarization is performed using the </a:t>
            </a:r>
            <a:r>
              <a:rPr lang="en-US" sz="1800" b="1" dirty="0"/>
              <a:t>Otsu’ Algorithm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AF4DB6D-005D-11F7-DC57-594D572ADCE3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t="1675" b="1675"/>
          <a:stretch/>
        </p:blipFill>
        <p:spPr>
          <a:xfrm>
            <a:off x="5745001" y="0"/>
            <a:ext cx="6446999" cy="6858000"/>
          </a:xfrm>
        </p:spPr>
      </p:pic>
    </p:spTree>
    <p:extLst>
      <p:ext uri="{BB962C8B-B14F-4D97-AF65-F5344CB8AC3E}">
        <p14:creationId xmlns:p14="http://schemas.microsoft.com/office/powerpoint/2010/main" val="217745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/>
          <a:lstStyle/>
          <a:p>
            <a:r>
              <a:rPr lang="en-US" dirty="0"/>
              <a:t>4. Connected component analysis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724578" cy="1294530"/>
          </a:xfrm>
        </p:spPr>
        <p:txBody>
          <a:bodyPr/>
          <a:lstStyle/>
          <a:p>
            <a:r>
              <a:rPr lang="en-US" sz="1800" dirty="0"/>
              <a:t>The foreground regions are further </a:t>
            </a:r>
            <a:r>
              <a:rPr lang="en-US" sz="1800" dirty="0" err="1"/>
              <a:t>splitted</a:t>
            </a:r>
            <a:r>
              <a:rPr lang="en-US" sz="1800" dirty="0"/>
              <a:t> into subregions where pixels belonging to different objects are assigned different labels.</a:t>
            </a:r>
          </a:p>
          <a:p>
            <a:r>
              <a:rPr lang="en-US" sz="1800" b="1" dirty="0"/>
              <a:t>This is done using the following function: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cv2.connectedComponentsWithStats()</a:t>
            </a:r>
            <a:endParaRPr lang="en-US" sz="1800" b="1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AF4DB6D-005D-11F7-DC57-594D572ADCE3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3477" r="3477"/>
          <a:stretch/>
        </p:blipFill>
        <p:spPr>
          <a:xfrm>
            <a:off x="5745001" y="0"/>
            <a:ext cx="6446999" cy="6858000"/>
          </a:xfrm>
        </p:spPr>
      </p:pic>
    </p:spTree>
    <p:extLst>
      <p:ext uri="{BB962C8B-B14F-4D97-AF65-F5344CB8AC3E}">
        <p14:creationId xmlns:p14="http://schemas.microsoft.com/office/powerpoint/2010/main" val="1789068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Blob analysis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80541" y="2043494"/>
            <a:ext cx="2164337" cy="862678"/>
          </a:xfrm>
        </p:spPr>
        <p:txBody>
          <a:bodyPr/>
          <a:lstStyle/>
          <a:p>
            <a:r>
              <a:rPr lang="en-US" dirty="0"/>
              <a:t>Type of rod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80541" y="2906174"/>
            <a:ext cx="2164337" cy="3116253"/>
          </a:xfrm>
        </p:spPr>
        <p:txBody>
          <a:bodyPr/>
          <a:lstStyle/>
          <a:p>
            <a:pPr lvl="0"/>
            <a:r>
              <a:rPr lang="en-US" dirty="0"/>
              <a:t>Use function </a:t>
            </a:r>
            <a:r>
              <a:rPr lang="en-US" dirty="0">
                <a:latin typeface="Consolas" panose="020B0609020204030204" pitchFamily="49" charset="0"/>
              </a:rPr>
              <a:t>cv2.findContours()</a:t>
            </a:r>
          </a:p>
          <a:p>
            <a:pPr lvl="0"/>
            <a:r>
              <a:rPr lang="en-US" dirty="0"/>
              <a:t>to get contours of the foreground regions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1 hole </a:t>
            </a:r>
            <a:r>
              <a:rPr lang="it-IT" dirty="0"/>
              <a:t>→ type A</a:t>
            </a:r>
          </a:p>
          <a:p>
            <a:pPr lvl="0"/>
            <a:r>
              <a:rPr lang="en-US" dirty="0"/>
              <a:t>2 holes </a:t>
            </a:r>
            <a:r>
              <a:rPr lang="it-IT" dirty="0"/>
              <a:t>→ type B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843097" y="2043494"/>
            <a:ext cx="2164337" cy="862678"/>
          </a:xfrm>
        </p:spPr>
        <p:txBody>
          <a:bodyPr/>
          <a:lstStyle/>
          <a:p>
            <a:r>
              <a:rPr lang="en-US" dirty="0"/>
              <a:t>Hole stats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ACB9342-C47E-6729-46BE-F10DBB78182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842644" y="2906173"/>
            <a:ext cx="2166437" cy="3125845"/>
          </a:xfrm>
        </p:spPr>
        <p:txBody>
          <a:bodyPr/>
          <a:lstStyle/>
          <a:p>
            <a:r>
              <a:rPr lang="en-US" dirty="0"/>
              <a:t>Compute </a:t>
            </a:r>
            <a:r>
              <a:rPr lang="en-US" dirty="0" err="1"/>
              <a:t>Haralick</a:t>
            </a:r>
            <a:r>
              <a:rPr lang="en-US" dirty="0"/>
              <a:t> circularity to check that a contour refers to an hole (threshold = 6)</a:t>
            </a:r>
          </a:p>
          <a:p>
            <a:endParaRPr lang="en-US" dirty="0"/>
          </a:p>
          <a:p>
            <a:r>
              <a:rPr lang="en-US" b="0" i="0" dirty="0">
                <a:effectLst/>
              </a:rPr>
              <a:t>The diameter of the hole is computed as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005653" y="2043494"/>
            <a:ext cx="2164337" cy="862678"/>
          </a:xfrm>
        </p:spPr>
        <p:txBody>
          <a:bodyPr/>
          <a:lstStyle/>
          <a:p>
            <a:r>
              <a:rPr lang="en-US" dirty="0"/>
              <a:t>Rod position and dimensions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CD388C-8374-D810-DCE5-554B7E05F5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006557" y="2906174"/>
            <a:ext cx="2164337" cy="3116253"/>
          </a:xfrm>
        </p:spPr>
        <p:txBody>
          <a:bodyPr/>
          <a:lstStyle/>
          <a:p>
            <a:pPr lvl="0"/>
            <a:r>
              <a:rPr lang="en-US" b="0" i="0" dirty="0">
                <a:effectLst/>
              </a:rPr>
              <a:t>The barycenter of the blob is computed using the moments:</a:t>
            </a:r>
          </a:p>
          <a:p>
            <a:pPr lvl="0"/>
            <a:endParaRPr lang="en-US" dirty="0"/>
          </a:p>
          <a:p>
            <a:pPr lvl="0"/>
            <a:endParaRPr lang="en-US" b="0" i="0" dirty="0">
              <a:effectLst/>
            </a:endParaRPr>
          </a:p>
          <a:p>
            <a:pPr lvl="0"/>
            <a:endParaRPr lang="en-US" dirty="0"/>
          </a:p>
          <a:p>
            <a:pPr lvl="0"/>
            <a:r>
              <a:rPr lang="en-US" dirty="0"/>
              <a:t>The </a:t>
            </a:r>
            <a:r>
              <a:rPr lang="en-US" b="1" i="1" dirty="0"/>
              <a:t>length</a:t>
            </a:r>
            <a:r>
              <a:rPr lang="en-US" dirty="0"/>
              <a:t> and the </a:t>
            </a:r>
            <a:r>
              <a:rPr lang="en-US" b="1" i="1" dirty="0"/>
              <a:t>width</a:t>
            </a:r>
            <a:r>
              <a:rPr lang="en-US" dirty="0"/>
              <a:t> are computed using the function </a:t>
            </a:r>
            <a:r>
              <a:rPr lang="en-US" dirty="0">
                <a:latin typeface="Consolas" panose="020B0609020204030204" pitchFamily="49" charset="0"/>
              </a:rPr>
              <a:t>cv2.minAreaRect() </a:t>
            </a:r>
            <a:r>
              <a:rPr lang="en-US" dirty="0"/>
              <a:t>applied to the blob contour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87AFF1A-EF07-5FBF-C582-29AE302A4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168209" y="2043494"/>
            <a:ext cx="2164337" cy="862678"/>
          </a:xfrm>
        </p:spPr>
        <p:txBody>
          <a:bodyPr/>
          <a:lstStyle/>
          <a:p>
            <a:r>
              <a:rPr lang="en-US" dirty="0"/>
              <a:t>Orientation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E62055F1-67DB-9D6D-ABE2-20C3B2514A4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168660" y="2906174"/>
            <a:ext cx="2164337" cy="3116253"/>
          </a:xfrm>
        </p:spPr>
        <p:txBody>
          <a:bodyPr/>
          <a:lstStyle/>
          <a:p>
            <a:pPr lvl="0"/>
            <a:r>
              <a:rPr lang="en-US" dirty="0"/>
              <a:t>To compute θ, it is necessary to minimize the following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zeros of the </a:t>
            </a:r>
            <a:r>
              <a:rPr lang="en-US" i="1" dirty="0"/>
              <a:t>first derivative</a:t>
            </a:r>
            <a:r>
              <a:rPr lang="en-US" dirty="0"/>
              <a:t> are two, so an analysis of </a:t>
            </a:r>
            <a:r>
              <a:rPr lang="en-US" i="1" dirty="0"/>
              <a:t>second derivative</a:t>
            </a:r>
            <a:r>
              <a:rPr lang="en-US" dirty="0"/>
              <a:t> sign is needed to determine θ relative to major axis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9303DF4A-6DF5-9082-4ABE-2B0D5433359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330765" y="2043494"/>
            <a:ext cx="2164337" cy="862678"/>
          </a:xfrm>
        </p:spPr>
        <p:txBody>
          <a:bodyPr/>
          <a:lstStyle/>
          <a:p>
            <a:r>
              <a:rPr lang="en-US" dirty="0"/>
              <a:t>Width at </a:t>
            </a:r>
            <a:r>
              <a:rPr lang="en-US" dirty="0" err="1"/>
              <a:t>barycentre</a:t>
            </a:r>
            <a:endParaRPr lang="en-US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930742F-3693-100E-944F-A04AB532014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330765" y="2906174"/>
            <a:ext cx="2164337" cy="3116253"/>
          </a:xfrm>
        </p:spPr>
        <p:txBody>
          <a:bodyPr/>
          <a:lstStyle/>
          <a:p>
            <a:pPr lvl="0"/>
            <a:r>
              <a:rPr lang="en-US" dirty="0"/>
              <a:t>Compute line parallel to the minor axis passing through the </a:t>
            </a:r>
            <a:r>
              <a:rPr lang="en-US" dirty="0" err="1"/>
              <a:t>barycentre</a:t>
            </a:r>
            <a:endParaRPr lang="en-US" dirty="0"/>
          </a:p>
          <a:p>
            <a:pPr lvl="0"/>
            <a:endParaRPr lang="en-US" dirty="0"/>
          </a:p>
          <a:p>
            <a:r>
              <a:rPr lang="en-US" dirty="0"/>
              <a:t>The intersection between this line and the contour is given by the 2 points of the contour for which the distance from </a:t>
            </a:r>
            <a:r>
              <a:rPr lang="en-US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dirty="0"/>
              <a:t> to </a:t>
            </a:r>
          </a:p>
          <a:p>
            <a:pPr lvl="0"/>
            <a:r>
              <a:rPr lang="en-US" dirty="0">
                <a:latin typeface="Consolas" panose="020B0609020204030204" pitchFamily="49" charset="0"/>
              </a:rPr>
              <a:t>m*</a:t>
            </a:r>
            <a:r>
              <a:rPr lang="en-US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aseline="-250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dirty="0" err="1">
                <a:latin typeface="Consolas" panose="020B0609020204030204" pitchFamily="49" charset="0"/>
              </a:rPr>
              <a:t>+q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is minimal</a:t>
            </a:r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679DA676-802B-4F1C-F2D7-8AB7BA23BD93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0541" y="2044320"/>
            <a:ext cx="10814561" cy="8631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F75BB2-7C1E-58CE-2E03-9BF9FF65D57E}"/>
              </a:ext>
            </a:extLst>
          </p:cNvPr>
          <p:cNvSpPr txBox="1"/>
          <p:nvPr/>
        </p:nvSpPr>
        <p:spPr>
          <a:xfrm>
            <a:off x="1344062" y="1423291"/>
            <a:ext cx="9487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For each connecting rod appearing in the image, the system provides the following information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EA1A3F-4384-06F5-176C-6FD5904DD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465" y="5092110"/>
            <a:ext cx="1361585" cy="5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1C3AFD7-DE9B-2940-69C8-C3395166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493" y="3929222"/>
            <a:ext cx="2005014" cy="47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10DD591-E9FC-CBE0-7989-65A81C14E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306" y="3928293"/>
            <a:ext cx="2002780" cy="44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590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82" y="658501"/>
            <a:ext cx="7492720" cy="1325563"/>
          </a:xfrm>
        </p:spPr>
        <p:txBody>
          <a:bodyPr/>
          <a:lstStyle/>
          <a:p>
            <a:r>
              <a:rPr lang="en-US" altLang="zh-CN" dirty="0"/>
              <a:t>Task 1 - Results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70682" y="1345492"/>
            <a:ext cx="7492720" cy="2007158"/>
          </a:xfrm>
        </p:spPr>
        <p:txBody>
          <a:bodyPr/>
          <a:lstStyle/>
          <a:p>
            <a:r>
              <a:rPr lang="en-US" altLang="zh-CN" sz="1800" dirty="0"/>
              <a:t>All the resulted values are correct and are consistent with an human inspection.</a:t>
            </a:r>
            <a:endParaRPr lang="en-US" sz="1800" dirty="0"/>
          </a:p>
        </p:txBody>
      </p:sp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965C5ABF-DCA7-6790-2E26-EE57DCD64900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Picture Placeholder 37">
            <a:extLst>
              <a:ext uri="{FF2B5EF4-FFF2-40B4-BE49-F238E27FC236}">
                <a16:creationId xmlns:a16="http://schemas.microsoft.com/office/drawing/2014/main" id="{1C21775D-53AC-A07F-68E5-D34D284FBC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8164" y="1929095"/>
            <a:ext cx="4248873" cy="4619559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4"/>
          <a:srcRect/>
          <a:stretch/>
        </p:blipFill>
        <p:spPr>
          <a:xfrm>
            <a:off x="7535225" y="1217136"/>
            <a:ext cx="4248873" cy="4576429"/>
          </a:xfrm>
        </p:spPr>
      </p:pic>
    </p:spTree>
    <p:extLst>
      <p:ext uri="{BB962C8B-B14F-4D97-AF65-F5344CB8AC3E}">
        <p14:creationId xmlns:p14="http://schemas.microsoft.com/office/powerpoint/2010/main" val="803294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dark - tm89027928_Win22_jx_v15" id="{6FC4CD7C-8D8C-413D-9734-DB9D2ACDF211}" vid="{3BCE2F71-642F-410D-8C9D-43A56939DC2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A2AE28-B20A-43BD-B938-8C55A17924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19EC099-CA80-4E7D-B4BF-2970B26F4E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1E1349-079A-46DA-8C56-B35AC6C117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253</TotalTime>
  <Words>677</Words>
  <Application>Microsoft Office PowerPoint</Application>
  <PresentationFormat>Widescreen</PresentationFormat>
  <Paragraphs>89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等线</vt:lpstr>
      <vt:lpstr>Abadi</vt:lpstr>
      <vt:lpstr>Arial</vt:lpstr>
      <vt:lpstr>Calibri</vt:lpstr>
      <vt:lpstr>Cambria Math</vt:lpstr>
      <vt:lpstr>Consolas</vt:lpstr>
      <vt:lpstr>Posterama Text Black</vt:lpstr>
      <vt:lpstr>Posterama Text SemiBold</vt:lpstr>
      <vt:lpstr>Office 主题​​</vt:lpstr>
      <vt:lpstr>Visual Inspection of Motorcycle Connecting Rods</vt:lpstr>
      <vt:lpstr>Project Goal</vt:lpstr>
      <vt:lpstr>The Problem</vt:lpstr>
      <vt:lpstr>1. Histogram analysis</vt:lpstr>
      <vt:lpstr>2. Denoising</vt:lpstr>
      <vt:lpstr>3. Segmentation</vt:lpstr>
      <vt:lpstr>4. Connected component analysis</vt:lpstr>
      <vt:lpstr>5. Blob analysis</vt:lpstr>
      <vt:lpstr>Task 1 - Results</vt:lpstr>
      <vt:lpstr>Task 2 – Complication resolution</vt:lpstr>
      <vt:lpstr>Task 2 - Results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Inspection of Motorcycle Connecting Rods</dc:title>
  <dc:creator>Giuseppe Murro - giuseppe.murro@studio.unibo.it</dc:creator>
  <cp:lastModifiedBy>Giuseppe Murro - giuseppe.murro@studio.unibo.it</cp:lastModifiedBy>
  <cp:revision>5</cp:revision>
  <dcterms:created xsi:type="dcterms:W3CDTF">2022-10-20T21:40:08Z</dcterms:created>
  <dcterms:modified xsi:type="dcterms:W3CDTF">2022-10-27T07:15:37Z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